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39D911B6-B93E-4BDF-82EC-EE3A2285C7C3}" type="datetimeFigureOut">
              <a:rPr lang="en-US" smtClean="0"/>
              <a:t>10/2/2015</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5527718B-15D2-4E62-ABFD-796F7961F9FF}"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9D911B6-B93E-4BDF-82EC-EE3A2285C7C3}" type="datetimeFigureOut">
              <a:rPr lang="en-US" smtClean="0"/>
              <a:t>10/2/2015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27718B-15D2-4E62-ABFD-796F7961F9F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39D911B6-B93E-4BDF-82EC-EE3A2285C7C3}" type="datetimeFigureOut">
              <a:rPr lang="en-US" smtClean="0"/>
              <a:t>10/2/2015</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5527718B-15D2-4E62-ABFD-796F7961F9FF}"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9D911B6-B93E-4BDF-82EC-EE3A2285C7C3}" type="datetimeFigureOut">
              <a:rPr lang="en-US" smtClean="0"/>
              <a:t>10/2/2015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5527718B-15D2-4E62-ABFD-796F7961F9FF}"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39D911B6-B93E-4BDF-82EC-EE3A2285C7C3}" type="datetimeFigureOut">
              <a:rPr lang="en-US" smtClean="0"/>
              <a:t>10/2/2015</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5527718B-15D2-4E62-ABFD-796F7961F9FF}"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39D911B6-B93E-4BDF-82EC-EE3A2285C7C3}" type="datetimeFigureOut">
              <a:rPr lang="en-US" smtClean="0"/>
              <a:t>10/2/2015</a:t>
            </a:fld>
            <a:endParaRPr lang="en-US"/>
          </a:p>
        </p:txBody>
      </p:sp>
      <p:sp>
        <p:nvSpPr>
          <p:cNvPr id="10" name="Slide Number Placeholder 9"/>
          <p:cNvSpPr>
            <a:spLocks noGrp="1"/>
          </p:cNvSpPr>
          <p:nvPr>
            <p:ph type="sldNum" sz="quarter" idx="16"/>
          </p:nvPr>
        </p:nvSpPr>
        <p:spPr/>
        <p:txBody>
          <a:bodyPr rtlCol="0"/>
          <a:lstStyle/>
          <a:p>
            <a:fld id="{5527718B-15D2-4E62-ABFD-796F7961F9FF}"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39D911B6-B93E-4BDF-82EC-EE3A2285C7C3}" type="datetimeFigureOut">
              <a:rPr lang="en-US" smtClean="0"/>
              <a:t>10/2/2015</a:t>
            </a:fld>
            <a:endParaRPr lang="en-US"/>
          </a:p>
        </p:txBody>
      </p:sp>
      <p:sp>
        <p:nvSpPr>
          <p:cNvPr id="12" name="Slide Number Placeholder 11"/>
          <p:cNvSpPr>
            <a:spLocks noGrp="1"/>
          </p:cNvSpPr>
          <p:nvPr>
            <p:ph type="sldNum" sz="quarter" idx="16"/>
          </p:nvPr>
        </p:nvSpPr>
        <p:spPr/>
        <p:txBody>
          <a:bodyPr rtlCol="0"/>
          <a:lstStyle/>
          <a:p>
            <a:fld id="{5527718B-15D2-4E62-ABFD-796F7961F9FF}"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9D911B6-B93E-4BDF-82EC-EE3A2285C7C3}" type="datetimeFigureOut">
              <a:rPr lang="en-US" smtClean="0"/>
              <a:t>10/2/2015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5527718B-15D2-4E62-ABFD-796F7961F9F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D911B6-B93E-4BDF-82EC-EE3A2285C7C3}" type="datetimeFigureOut">
              <a:rPr lang="en-US" smtClean="0"/>
              <a:t>10/2/2015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5527718B-15D2-4E62-ABFD-796F7961F9F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9D911B6-B93E-4BDF-82EC-EE3A2285C7C3}" type="datetimeFigureOut">
              <a:rPr lang="en-US" smtClean="0"/>
              <a:t>10/2/2015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5527718B-15D2-4E62-ABFD-796F7961F9FF}"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39D911B6-B93E-4BDF-82EC-EE3A2285C7C3}" type="datetimeFigureOut">
              <a:rPr lang="en-US" smtClean="0"/>
              <a:t>10/2/2015</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5527718B-15D2-4E62-ABFD-796F7961F9FF}"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39D911B6-B93E-4BDF-82EC-EE3A2285C7C3}" type="datetimeFigureOut">
              <a:rPr lang="en-US" smtClean="0"/>
              <a:t>10/2/2015</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5527718B-15D2-4E62-ABFD-796F7961F9FF}"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6219" y="4502727"/>
            <a:ext cx="8534400" cy="1295400"/>
          </a:xfrm>
        </p:spPr>
        <p:txBody>
          <a:bodyPr>
            <a:noAutofit/>
          </a:bodyPr>
          <a:lstStyle/>
          <a:p>
            <a:r>
              <a:rPr lang="en-US" sz="2800" u="sng" dirty="0" smtClean="0"/>
              <a:t>The Middle Colonies</a:t>
            </a:r>
            <a:r>
              <a:rPr lang="en-US" sz="2800" dirty="0" smtClean="0"/>
              <a:t>: </a:t>
            </a:r>
            <a:br>
              <a:rPr lang="en-US" sz="2800" dirty="0" smtClean="0"/>
            </a:br>
            <a:r>
              <a:rPr lang="en-US" sz="2800" dirty="0" smtClean="0"/>
              <a:t>Pennsylvania, new York, New Jersey, Delaware</a:t>
            </a:r>
            <a:endParaRPr lang="en-US" sz="2800" dirty="0"/>
          </a:p>
        </p:txBody>
      </p:sp>
      <p:sp>
        <p:nvSpPr>
          <p:cNvPr id="3" name="Subtitle 2"/>
          <p:cNvSpPr>
            <a:spLocks noGrp="1"/>
          </p:cNvSpPr>
          <p:nvPr>
            <p:ph type="subTitle" idx="1"/>
          </p:nvPr>
        </p:nvSpPr>
        <p:spPr/>
        <p:txBody>
          <a:bodyPr/>
          <a:lstStyle/>
          <a:p>
            <a:r>
              <a:rPr lang="en-US" dirty="0" smtClean="0"/>
              <a:t>Commerce, Diversity, and Toleration </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1600" y="381000"/>
            <a:ext cx="6243638" cy="4343400"/>
          </a:xfrm>
          <a:prstGeom prst="rect">
            <a:avLst/>
          </a:prstGeom>
        </p:spPr>
      </p:pic>
    </p:spTree>
    <p:extLst>
      <p:ext uri="{BB962C8B-B14F-4D97-AF65-F5344CB8AC3E}">
        <p14:creationId xmlns:p14="http://schemas.microsoft.com/office/powerpoint/2010/main" val="13394193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066800"/>
          </a:xfrm>
        </p:spPr>
        <p:txBody>
          <a:bodyPr>
            <a:normAutofit lnSpcReduction="10000"/>
          </a:bodyPr>
          <a:lstStyle/>
          <a:p>
            <a:r>
              <a:rPr lang="en-US" dirty="0" smtClean="0"/>
              <a:t>A Quaker, William Penn sought to create a society which was founded on principles of equality for all men, religious freedom, and pacifism.  After signing a treaty with the local Indians, Penn encouraged immigration from abroad, but remained devoted to the principles of religious toleration, equality, and pacifism. </a:t>
            </a:r>
            <a:endParaRPr lang="en-US" dirty="0"/>
          </a:p>
        </p:txBody>
      </p:sp>
      <p:sp>
        <p:nvSpPr>
          <p:cNvPr id="3" name="Title 2"/>
          <p:cNvSpPr>
            <a:spLocks noGrp="1"/>
          </p:cNvSpPr>
          <p:nvPr>
            <p:ph type="title"/>
          </p:nvPr>
        </p:nvSpPr>
        <p:spPr/>
        <p:txBody>
          <a:bodyPr/>
          <a:lstStyle/>
          <a:p>
            <a:r>
              <a:rPr lang="en-US" dirty="0" smtClean="0"/>
              <a:t>William Penn’s “Holy Experiment”</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6697" b="6697"/>
          <a:stretch>
            <a:fillRect/>
          </a:stretch>
        </p:blipFill>
        <p:spPr/>
      </p:pic>
    </p:spTree>
    <p:extLst>
      <p:ext uri="{BB962C8B-B14F-4D97-AF65-F5344CB8AC3E}">
        <p14:creationId xmlns:p14="http://schemas.microsoft.com/office/powerpoint/2010/main" val="35985732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lstStyle/>
          <a:p>
            <a:r>
              <a:rPr lang="en-US" dirty="0" smtClean="0"/>
              <a:t>Land ownership in Pennsylvania and most of the other Middle Colonies was relatively easy to achieve.  In order to vote, men had to be Christian and own at least 50 acres of land in PA.  Since many artisans and skilled laborers made their living without owning large tracts of land, they were prevented from voting. </a:t>
            </a:r>
            <a:endParaRPr lang="en-US" dirty="0"/>
          </a:p>
        </p:txBody>
      </p:sp>
      <p:sp>
        <p:nvSpPr>
          <p:cNvPr id="3" name="Title 2"/>
          <p:cNvSpPr>
            <a:spLocks noGrp="1"/>
          </p:cNvSpPr>
          <p:nvPr>
            <p:ph type="title"/>
          </p:nvPr>
        </p:nvSpPr>
        <p:spPr/>
        <p:txBody>
          <a:bodyPr/>
          <a:lstStyle/>
          <a:p>
            <a:r>
              <a:rPr lang="en-US" dirty="0" smtClean="0"/>
              <a:t>Land Ownership and Voting Rights</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711" b="1711"/>
          <a:stretch>
            <a:fillRect/>
          </a:stretch>
        </p:blipFill>
        <p:spPr/>
      </p:pic>
    </p:spTree>
    <p:extLst>
      <p:ext uri="{BB962C8B-B14F-4D97-AF65-F5344CB8AC3E}">
        <p14:creationId xmlns:p14="http://schemas.microsoft.com/office/powerpoint/2010/main" val="3921709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219200"/>
          </a:xfrm>
        </p:spPr>
        <p:txBody>
          <a:bodyPr>
            <a:normAutofit/>
          </a:bodyPr>
          <a:lstStyle/>
          <a:p>
            <a:r>
              <a:rPr lang="en-US" dirty="0" smtClean="0"/>
              <a:t>In all of the Middle Colonies, the idea of religious toleration was celebrated.  Not only was each denomination allowed to practice it’s own faith; but also, tolerance of other’s faiths was established as a social norm.  </a:t>
            </a:r>
            <a:endParaRPr lang="en-US" dirty="0"/>
          </a:p>
        </p:txBody>
      </p:sp>
      <p:sp>
        <p:nvSpPr>
          <p:cNvPr id="3" name="Title 2"/>
          <p:cNvSpPr>
            <a:spLocks noGrp="1"/>
          </p:cNvSpPr>
          <p:nvPr>
            <p:ph type="title"/>
          </p:nvPr>
        </p:nvSpPr>
        <p:spPr/>
        <p:txBody>
          <a:bodyPr/>
          <a:lstStyle/>
          <a:p>
            <a:r>
              <a:rPr lang="en-US" dirty="0" smtClean="0"/>
              <a:t>Religious Freedom</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0632" b="10632"/>
          <a:stretch>
            <a:fillRect/>
          </a:stretch>
        </p:blipFill>
        <p:spPr/>
      </p:pic>
    </p:spTree>
    <p:extLst>
      <p:ext uri="{BB962C8B-B14F-4D97-AF65-F5344CB8AC3E}">
        <p14:creationId xmlns:p14="http://schemas.microsoft.com/office/powerpoint/2010/main" val="22745046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Where are the Middle Colonies?</a:t>
            </a:r>
            <a:endParaRPr lang="en-US" dirty="0"/>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143000" y="1524000"/>
            <a:ext cx="6847515" cy="5137281"/>
          </a:xfrm>
        </p:spPr>
      </p:pic>
    </p:spTree>
    <p:extLst>
      <p:ext uri="{BB962C8B-B14F-4D97-AF65-F5344CB8AC3E}">
        <p14:creationId xmlns:p14="http://schemas.microsoft.com/office/powerpoint/2010/main" val="666177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Economic Opportunity, Social Mobility</a:t>
            </a:r>
            <a:endParaRPr lang="en-US" dirty="0"/>
          </a:p>
        </p:txBody>
      </p:sp>
      <p:sp>
        <p:nvSpPr>
          <p:cNvPr id="6" name="Text Placeholder 5"/>
          <p:cNvSpPr>
            <a:spLocks noGrp="1"/>
          </p:cNvSpPr>
          <p:nvPr>
            <p:ph type="body" idx="2"/>
          </p:nvPr>
        </p:nvSpPr>
        <p:spPr>
          <a:xfrm>
            <a:off x="304800" y="1752600"/>
            <a:ext cx="1905000" cy="4343400"/>
          </a:xfrm>
        </p:spPr>
        <p:txBody>
          <a:bodyPr>
            <a:normAutofit fontScale="92500" lnSpcReduction="10000"/>
          </a:bodyPr>
          <a:lstStyle/>
          <a:p>
            <a:r>
              <a:rPr lang="en-US" dirty="0" smtClean="0"/>
              <a:t>The ability to work in a variety of fields – particularly in the merchant class or among skilled laborers – allowed for economic prosperity and social mobility in the Middle Colonies.  Unlike the South, people born into poverty were often able to acquire skills and move up socially. </a:t>
            </a:r>
            <a:endParaRPr lang="en-US" dirty="0"/>
          </a:p>
        </p:txBody>
      </p:sp>
      <p:pic>
        <p:nvPicPr>
          <p:cNvPr id="7" name="Content Placeholder 6"/>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514601" y="1780462"/>
            <a:ext cx="6134920" cy="4391738"/>
          </a:xfrm>
        </p:spPr>
      </p:pic>
    </p:spTree>
    <p:extLst>
      <p:ext uri="{BB962C8B-B14F-4D97-AF65-F5344CB8AC3E}">
        <p14:creationId xmlns:p14="http://schemas.microsoft.com/office/powerpoint/2010/main" val="2414287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a:xfrm>
            <a:off x="1600200" y="5486400"/>
            <a:ext cx="7315200" cy="1066800"/>
          </a:xfrm>
        </p:spPr>
        <p:txBody>
          <a:bodyPr>
            <a:normAutofit lnSpcReduction="10000"/>
          </a:bodyPr>
          <a:lstStyle/>
          <a:p>
            <a:r>
              <a:rPr lang="en-US" dirty="0" smtClean="0"/>
              <a:t>In the middle colonies, the principle crop grown was wheat.  Small farmers grew huge crops for export.  The wheat was used to feed the Caribbean islands, where so much of the land under cultivation was devoted to sugar cane that there was not enough acreage to grow food crops. </a:t>
            </a:r>
            <a:endParaRPr lang="en-US" dirty="0"/>
          </a:p>
        </p:txBody>
      </p:sp>
      <p:sp>
        <p:nvSpPr>
          <p:cNvPr id="5" name="Title 4"/>
          <p:cNvSpPr>
            <a:spLocks noGrp="1"/>
          </p:cNvSpPr>
          <p:nvPr>
            <p:ph type="title"/>
          </p:nvPr>
        </p:nvSpPr>
        <p:spPr/>
        <p:txBody>
          <a:bodyPr/>
          <a:lstStyle/>
          <a:p>
            <a:r>
              <a:rPr lang="en-US" dirty="0" smtClean="0"/>
              <a:t>Small Farmers, Exporting Wheat</a:t>
            </a:r>
            <a:endParaRPr lang="en-US"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9835" b="9835"/>
          <a:stretch>
            <a:fillRect/>
          </a:stretch>
        </p:blipFill>
        <p:spPr/>
      </p:pic>
    </p:spTree>
    <p:extLst>
      <p:ext uri="{BB962C8B-B14F-4D97-AF65-F5344CB8AC3E}">
        <p14:creationId xmlns:p14="http://schemas.microsoft.com/office/powerpoint/2010/main" val="26833792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lstStyle/>
          <a:p>
            <a:r>
              <a:rPr lang="en-US" dirty="0" smtClean="0"/>
              <a:t>Shipbuilding and the shipping trade were opportunities to make large profits in major cities like Philadelphia, Wilmington, or New York City.  The constant export of wheat to the Caribbean – and the promise of return trips with cane sugar, molasses, and rum – insured that shipping companies would be profitable.  </a:t>
            </a:r>
            <a:endParaRPr lang="en-US" dirty="0"/>
          </a:p>
        </p:txBody>
      </p:sp>
      <p:sp>
        <p:nvSpPr>
          <p:cNvPr id="3" name="Title 2"/>
          <p:cNvSpPr>
            <a:spLocks noGrp="1"/>
          </p:cNvSpPr>
          <p:nvPr>
            <p:ph type="title"/>
          </p:nvPr>
        </p:nvSpPr>
        <p:spPr/>
        <p:txBody>
          <a:bodyPr/>
          <a:lstStyle/>
          <a:p>
            <a:r>
              <a:rPr lang="en-US" dirty="0" smtClean="0"/>
              <a:t>Shipbuilding, Trade, and Centers of Commerce</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886" b="886"/>
          <a:stretch>
            <a:fillRect/>
          </a:stretch>
        </p:blipFill>
        <p:spPr/>
      </p:pic>
    </p:spTree>
    <p:extLst>
      <p:ext uri="{BB962C8B-B14F-4D97-AF65-F5344CB8AC3E}">
        <p14:creationId xmlns:p14="http://schemas.microsoft.com/office/powerpoint/2010/main" val="27995402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066800"/>
          </a:xfrm>
        </p:spPr>
        <p:txBody>
          <a:bodyPr/>
          <a:lstStyle/>
          <a:p>
            <a:r>
              <a:rPr lang="en-US" dirty="0" smtClean="0"/>
              <a:t>Blacksmiths, silversmiths, coopers, cobblers, and cart wrights – all skilled positions which could command high wages.  The ability to demand higher wages was essential to the establishment of the middle class in the colonies.  </a:t>
            </a:r>
            <a:endParaRPr lang="en-US" dirty="0"/>
          </a:p>
        </p:txBody>
      </p:sp>
      <p:sp>
        <p:nvSpPr>
          <p:cNvPr id="3" name="Title 2"/>
          <p:cNvSpPr>
            <a:spLocks noGrp="1"/>
          </p:cNvSpPr>
          <p:nvPr>
            <p:ph type="title"/>
          </p:nvPr>
        </p:nvSpPr>
        <p:spPr/>
        <p:txBody>
          <a:bodyPr/>
          <a:lstStyle/>
          <a:p>
            <a:r>
              <a:rPr lang="en-US" dirty="0" smtClean="0"/>
              <a:t>Middle Class of Artisans and Skilled Workers</a:t>
            </a:r>
            <a:endParaRPr lang="en-US"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11993" b="11993"/>
          <a:stretch>
            <a:fillRect/>
          </a:stretch>
        </p:blipFill>
        <p:spPr>
          <a:xfrm>
            <a:off x="2590800" y="76200"/>
            <a:ext cx="5029200" cy="4568825"/>
          </a:xfrm>
        </p:spPr>
      </p:pic>
    </p:spTree>
    <p:extLst>
      <p:ext uri="{BB962C8B-B14F-4D97-AF65-F5344CB8AC3E}">
        <p14:creationId xmlns:p14="http://schemas.microsoft.com/office/powerpoint/2010/main" val="4106697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lstStyle/>
          <a:p>
            <a:r>
              <a:rPr lang="en-US" dirty="0" smtClean="0"/>
              <a:t>The Middle Colonies were a multi-national region.  The Dutch had originally claimed New York.  German and Scots-Irish immigrants dominated Pennsylvania.  Delaware was once known as New Sweden, and Swedish immigration was common in PA, DE, and NJ.  Each of these groups brought a distinctive religion, as well. </a:t>
            </a:r>
            <a:endParaRPr lang="en-US" dirty="0"/>
          </a:p>
        </p:txBody>
      </p:sp>
      <p:sp>
        <p:nvSpPr>
          <p:cNvPr id="3" name="Title 2"/>
          <p:cNvSpPr>
            <a:spLocks noGrp="1"/>
          </p:cNvSpPr>
          <p:nvPr>
            <p:ph type="title"/>
          </p:nvPr>
        </p:nvSpPr>
        <p:spPr/>
        <p:txBody>
          <a:bodyPr/>
          <a:lstStyle/>
          <a:p>
            <a:r>
              <a:rPr lang="en-US" dirty="0" smtClean="0"/>
              <a:t>English, Dutch, Swedish, German, Scots-Irish, …</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6114" b="6114"/>
          <a:stretch>
            <a:fillRect/>
          </a:stretch>
        </p:blipFill>
        <p:spPr/>
      </p:pic>
    </p:spTree>
    <p:extLst>
      <p:ext uri="{BB962C8B-B14F-4D97-AF65-F5344CB8AC3E}">
        <p14:creationId xmlns:p14="http://schemas.microsoft.com/office/powerpoint/2010/main" val="34998412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1143000"/>
          </a:xfrm>
        </p:spPr>
        <p:txBody>
          <a:bodyPr/>
          <a:lstStyle/>
          <a:p>
            <a:r>
              <a:rPr lang="en-US" dirty="0" smtClean="0"/>
              <a:t>In addition to the Church of England, Catholics, German </a:t>
            </a:r>
            <a:r>
              <a:rPr lang="en-US" dirty="0" err="1" smtClean="0"/>
              <a:t>Pietists</a:t>
            </a:r>
            <a:r>
              <a:rPr lang="en-US" dirty="0" smtClean="0"/>
              <a:t>, Quakers, and even non-Christian faiths emerged in the Middle Colonies.  In this region, the extreme diversity of the population required that religious toleration prevail. </a:t>
            </a:r>
            <a:endParaRPr lang="en-US" dirty="0"/>
          </a:p>
        </p:txBody>
      </p:sp>
      <p:sp>
        <p:nvSpPr>
          <p:cNvPr id="3" name="Title 2"/>
          <p:cNvSpPr>
            <a:spLocks noGrp="1"/>
          </p:cNvSpPr>
          <p:nvPr>
            <p:ph type="title"/>
          </p:nvPr>
        </p:nvSpPr>
        <p:spPr/>
        <p:txBody>
          <a:bodyPr/>
          <a:lstStyle/>
          <a:p>
            <a:r>
              <a:rPr lang="en-US" dirty="0" smtClean="0"/>
              <a:t>Religious Diversity</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25562" b="25562"/>
          <a:stretch>
            <a:fillRect/>
          </a:stretch>
        </p:blipFill>
        <p:spPr/>
      </p:pic>
    </p:spTree>
    <p:extLst>
      <p:ext uri="{BB962C8B-B14F-4D97-AF65-F5344CB8AC3E}">
        <p14:creationId xmlns:p14="http://schemas.microsoft.com/office/powerpoint/2010/main" val="18396799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5486400"/>
            <a:ext cx="7315200" cy="914400"/>
          </a:xfrm>
        </p:spPr>
        <p:txBody>
          <a:bodyPr>
            <a:normAutofit/>
          </a:bodyPr>
          <a:lstStyle/>
          <a:p>
            <a:r>
              <a:rPr lang="en-US" dirty="0" smtClean="0"/>
              <a:t>There was practically no social mobility in the Southern Colonies.  But in the Middle Colonies, it was possible to rise from extreme poverty to enjoy a prosperous lifestyle.  The ability to rise from poor circumstances to prosperity is social mobility. </a:t>
            </a:r>
            <a:endParaRPr lang="en-US" dirty="0"/>
          </a:p>
        </p:txBody>
      </p:sp>
      <p:sp>
        <p:nvSpPr>
          <p:cNvPr id="3" name="Title 2"/>
          <p:cNvSpPr>
            <a:spLocks noGrp="1"/>
          </p:cNvSpPr>
          <p:nvPr>
            <p:ph type="title"/>
          </p:nvPr>
        </p:nvSpPr>
        <p:spPr/>
        <p:txBody>
          <a:bodyPr/>
          <a:lstStyle/>
          <a:p>
            <a:r>
              <a:rPr lang="en-US" dirty="0" smtClean="0"/>
              <a:t>Greater Social Mobility</a:t>
            </a:r>
            <a:endParaRPr lang="en-US" dirty="0"/>
          </a:p>
        </p:txBody>
      </p:sp>
      <p:pic>
        <p:nvPicPr>
          <p:cNvPr id="9" name="Picture Placeholder 8"/>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9891" b="9891"/>
          <a:stretch>
            <a:fillRect/>
          </a:stretch>
        </p:blipFill>
        <p:spPr>
          <a:xfrm>
            <a:off x="2819400" y="0"/>
            <a:ext cx="4724400" cy="4568825"/>
          </a:xfrm>
        </p:spPr>
      </p:pic>
    </p:spTree>
    <p:extLst>
      <p:ext uri="{BB962C8B-B14F-4D97-AF65-F5344CB8AC3E}">
        <p14:creationId xmlns:p14="http://schemas.microsoft.com/office/powerpoint/2010/main" val="375480307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142</TotalTime>
  <Words>570</Words>
  <Application>Microsoft Office PowerPoint</Application>
  <PresentationFormat>On-screen Show (4:3)</PresentationFormat>
  <Paragraphs>23</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Tw Cen MT</vt:lpstr>
      <vt:lpstr>Wingdings</vt:lpstr>
      <vt:lpstr>Wingdings 2</vt:lpstr>
      <vt:lpstr>Median</vt:lpstr>
      <vt:lpstr>The Middle Colonies:  Pennsylvania, new York, New Jersey, Delaware</vt:lpstr>
      <vt:lpstr>Where are the Middle Colonies?</vt:lpstr>
      <vt:lpstr>Economic Opportunity, Social Mobility</vt:lpstr>
      <vt:lpstr>Small Farmers, Exporting Wheat</vt:lpstr>
      <vt:lpstr>Shipbuilding, Trade, and Centers of Commerce</vt:lpstr>
      <vt:lpstr>Middle Class of Artisans and Skilled Workers</vt:lpstr>
      <vt:lpstr>English, Dutch, Swedish, German, Scots-Irish, …</vt:lpstr>
      <vt:lpstr>Religious Diversity</vt:lpstr>
      <vt:lpstr>Greater Social Mobility</vt:lpstr>
      <vt:lpstr>William Penn’s “Holy Experiment”</vt:lpstr>
      <vt:lpstr>Land Ownership and Voting Rights</vt:lpstr>
      <vt:lpstr>Religious Freedom</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Middle Colonies:  Pennsylvania, new York, New Jersey, Delaware</dc:title>
  <dc:creator>Adam</dc:creator>
  <cp:lastModifiedBy>Adam Henry</cp:lastModifiedBy>
  <cp:revision>10</cp:revision>
  <dcterms:created xsi:type="dcterms:W3CDTF">2013-09-12T22:42:56Z</dcterms:created>
  <dcterms:modified xsi:type="dcterms:W3CDTF">2015-10-02T15:56:33Z</dcterms:modified>
</cp:coreProperties>
</file>